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7" r:id="rId3"/>
    <p:sldId id="397" r:id="rId4"/>
    <p:sldId id="258" r:id="rId5"/>
    <p:sldId id="360" r:id="rId6"/>
    <p:sldId id="361" r:id="rId7"/>
    <p:sldId id="363" r:id="rId8"/>
    <p:sldId id="366" r:id="rId9"/>
    <p:sldId id="372" r:id="rId10"/>
    <p:sldId id="388" r:id="rId11"/>
    <p:sldId id="385" r:id="rId12"/>
    <p:sldId id="374" r:id="rId13"/>
    <p:sldId id="390" r:id="rId14"/>
    <p:sldId id="384" r:id="rId15"/>
    <p:sldId id="389" r:id="rId16"/>
    <p:sldId id="376" r:id="rId17"/>
    <p:sldId id="371" r:id="rId18"/>
    <p:sldId id="379" r:id="rId19"/>
    <p:sldId id="375" r:id="rId20"/>
    <p:sldId id="368" r:id="rId21"/>
    <p:sldId id="383" r:id="rId22"/>
    <p:sldId id="387" r:id="rId23"/>
    <p:sldId id="386" r:id="rId24"/>
    <p:sldId id="364" r:id="rId25"/>
    <p:sldId id="365" r:id="rId26"/>
    <p:sldId id="369" r:id="rId27"/>
    <p:sldId id="377" r:id="rId28"/>
    <p:sldId id="378" r:id="rId29"/>
    <p:sldId id="393" r:id="rId30"/>
    <p:sldId id="394" r:id="rId31"/>
    <p:sldId id="373" r:id="rId32"/>
    <p:sldId id="392" r:id="rId33"/>
    <p:sldId id="395" r:id="rId34"/>
    <p:sldId id="396" r:id="rId35"/>
    <p:sldId id="391" r:id="rId36"/>
    <p:sldId id="382" r:id="rId37"/>
  </p:sldIdLst>
  <p:sldSz cx="1124743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54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5B63"/>
    <a:srgbClr val="E3D4CC"/>
    <a:srgbClr val="F8F4EE"/>
    <a:srgbClr val="3A0101"/>
    <a:srgbClr val="51270F"/>
    <a:srgbClr val="A781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5" autoAdjust="0"/>
    <p:restoredTop sz="94660"/>
  </p:normalViewPr>
  <p:slideViewPr>
    <p:cSldViewPr>
      <p:cViewPr varScale="1">
        <p:scale>
          <a:sx n="105" d="100"/>
          <a:sy n="105" d="100"/>
        </p:scale>
        <p:origin x="1140" y="96"/>
      </p:cViewPr>
      <p:guideLst>
        <p:guide orient="horz" pos="2160"/>
        <p:guide pos="35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558" y="2130426"/>
            <a:ext cx="9560322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7116" y="3886200"/>
            <a:ext cx="787320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2A863-3E1E-406D-BDBE-9CE7FA8715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5C7F-E711-4F59-9BC7-896B3A93F2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937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2A863-3E1E-406D-BDBE-9CE7FA8715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5C7F-E711-4F59-9BC7-896B3A93F2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478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470" y="4406901"/>
            <a:ext cx="956032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8470" y="2906713"/>
            <a:ext cx="956032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2A863-3E1E-406D-BDBE-9CE7FA8715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5C7F-E711-4F59-9BC7-896B3A93F2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52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249" y="1600201"/>
            <a:ext cx="613141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10122" y="1600201"/>
            <a:ext cx="61333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2A863-3E1E-406D-BDBE-9CE7FA8715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5C7F-E711-4F59-9BC7-896B3A93F2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19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2" y="274638"/>
            <a:ext cx="1012269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535113"/>
            <a:ext cx="496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372" y="2174875"/>
            <a:ext cx="496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3543" y="1535113"/>
            <a:ext cx="49715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3543" y="2174875"/>
            <a:ext cx="49715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2A863-3E1E-406D-BDBE-9CE7FA8715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5C7F-E711-4F59-9BC7-896B3A93F2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696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2A863-3E1E-406D-BDBE-9CE7FA8715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5C7F-E711-4F59-9BC7-896B3A93F2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155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2A863-3E1E-406D-BDBE-9CE7FA8715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5C7F-E711-4F59-9BC7-896B3A93F2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30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2" y="273050"/>
            <a:ext cx="37003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7436" y="273051"/>
            <a:ext cx="62876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2372" y="1435101"/>
            <a:ext cx="37003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2A863-3E1E-406D-BDBE-9CE7FA8715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5C7F-E711-4F59-9BC7-896B3A93F2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094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576" y="4800600"/>
            <a:ext cx="674846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04576" y="612775"/>
            <a:ext cx="674846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576" y="5367338"/>
            <a:ext cx="674846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2A863-3E1E-406D-BDBE-9CE7FA8715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5C7F-E711-4F59-9BC7-896B3A93F2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061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2A863-3E1E-406D-BDBE-9CE7FA8715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5C7F-E711-4F59-9BC7-896B3A93F2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199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30920" y="274639"/>
            <a:ext cx="3112572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249" y="274639"/>
            <a:ext cx="915221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2A863-3E1E-406D-BDBE-9CE7FA8715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5C7F-E711-4F59-9BC7-896B3A93F2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717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2372" y="274638"/>
            <a:ext cx="1012269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600201"/>
            <a:ext cx="1012269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372" y="6356351"/>
            <a:ext cx="2624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2A863-3E1E-406D-BDBE-9CE7FA8715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42875" y="6356351"/>
            <a:ext cx="35616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0664" y="6356351"/>
            <a:ext cx="2624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35C7F-E711-4F59-9BC7-896B3A93F2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33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4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4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ADEB7F6-522D-4267-6F2B-50B13C66CE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47437" cy="68580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7F58F256-A2E3-24BD-DF23-49A5C6167EFD}"/>
              </a:ext>
            </a:extLst>
          </p:cNvPr>
          <p:cNvGrpSpPr/>
          <p:nvPr/>
        </p:nvGrpSpPr>
        <p:grpSpPr>
          <a:xfrm>
            <a:off x="365919" y="3919924"/>
            <a:ext cx="10522846" cy="2309623"/>
            <a:chOff x="401895" y="4433196"/>
            <a:chExt cx="10522846" cy="2309623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F90DE8B-6B87-83C7-9BBC-EAF7076090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76784" y="5807638"/>
              <a:ext cx="947957" cy="935181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B630CE5-1536-4A9A-AD0D-FEBC2F25C75C}"/>
                </a:ext>
              </a:extLst>
            </p:cNvPr>
            <p:cNvSpPr/>
            <p:nvPr/>
          </p:nvSpPr>
          <p:spPr>
            <a:xfrm>
              <a:off x="1773580" y="6265911"/>
              <a:ext cx="770027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IN" sz="2000" b="1" dirty="0">
                  <a:solidFill>
                    <a:srgbClr val="5B5B63"/>
                  </a:solidFill>
                </a:rPr>
                <a:t>AT VILLAGE :- DAHAR &amp; SALAGRAMPURA, TEH.:- CHAKSU, JAIPUR.</a:t>
              </a:r>
              <a:endParaRPr lang="en-IN" sz="2000" b="1" dirty="0">
                <a:solidFill>
                  <a:srgbClr val="5B5B63"/>
                </a:solidFill>
                <a:latin typeface="Tw Cen MT" panose="020B0602020104020603" pitchFamily="34" charset="0"/>
                <a:cs typeface="Times New Roman" pitchFamily="18" charset="0"/>
              </a:endParaRPr>
            </a:p>
          </p:txBody>
        </p:sp>
        <p:pic>
          <p:nvPicPr>
            <p:cNvPr id="23" name="image14.png">
              <a:extLst>
                <a:ext uri="{FF2B5EF4-FFF2-40B4-BE49-F238E27FC236}">
                  <a16:creationId xmlns:a16="http://schemas.microsoft.com/office/drawing/2014/main" id="{FAA99559-B467-EFB9-E7B5-7A89BF08051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1895" y="5803156"/>
              <a:ext cx="914400" cy="925509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9D016C1-4D24-74CA-1789-88D8ABDA65B5}"/>
                </a:ext>
              </a:extLst>
            </p:cNvPr>
            <p:cNvSpPr/>
            <p:nvPr/>
          </p:nvSpPr>
          <p:spPr>
            <a:xfrm>
              <a:off x="1809555" y="4433196"/>
              <a:ext cx="770027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IN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w Cen MT" panose="020B0602020104020603" pitchFamily="34" charset="0"/>
                  <a:cs typeface="Times New Roman" pitchFamily="18" charset="0"/>
                </a:rPr>
                <a:t>RERA NO.: RAJ/P/2025/3524</a:t>
              </a: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4CDBDED1-DE87-602C-39EA-2BAAF9496A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929" y="1375833"/>
            <a:ext cx="6069578" cy="2563805"/>
          </a:xfrm>
          <a:prstGeom prst="rect">
            <a:avLst/>
          </a:prstGeom>
        </p:spPr>
      </p:pic>
      <p:pic>
        <p:nvPicPr>
          <p:cNvPr id="25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5128B1BD-ED20-C8B0-BC56-1C7EAAB0C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667762"/>
            <a:ext cx="1455944" cy="77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\\server\D\Development Departement\PLANNING TEAM\FOR MARKETING WORK\sangam\New folder\photos\GOKUL KRIPA LOGO.png">
            <a:extLst>
              <a:ext uri="{FF2B5EF4-FFF2-40B4-BE49-F238E27FC236}">
                <a16:creationId xmlns:a16="http://schemas.microsoft.com/office/drawing/2014/main" id="{28DFBE89-6C8E-A0D5-88EA-F0EDB114C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919" y="672244"/>
            <a:ext cx="840431" cy="88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48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0EF8221-F162-46D5-2B4B-6523840926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37" y="0"/>
            <a:ext cx="11247437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D667A63-A614-0146-769B-F2CE9A0F9C70}"/>
              </a:ext>
            </a:extLst>
          </p:cNvPr>
          <p:cNvSpPr txBox="1"/>
          <p:nvPr/>
        </p:nvSpPr>
        <p:spPr>
          <a:xfrm>
            <a:off x="-217207" y="6019800"/>
            <a:ext cx="114837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NOTE: The distances mentioned are approximate and aerial, provided for general reference only. These are not precise measurements and should be considered as rough estimates.</a:t>
            </a:r>
            <a:endParaRPr lang="en-IN" sz="11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49DF893-41C5-2779-FF5B-CF5111D8331B}"/>
              </a:ext>
            </a:extLst>
          </p:cNvPr>
          <p:cNvGrpSpPr/>
          <p:nvPr/>
        </p:nvGrpSpPr>
        <p:grpSpPr>
          <a:xfrm>
            <a:off x="-1319308" y="838200"/>
            <a:ext cx="11212759" cy="5105400"/>
            <a:chOff x="-1319308" y="838200"/>
            <a:chExt cx="11212759" cy="51054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AC96B28-F5FF-1CE9-A7B2-E3EBF86855CF}"/>
                </a:ext>
              </a:extLst>
            </p:cNvPr>
            <p:cNvSpPr/>
            <p:nvPr/>
          </p:nvSpPr>
          <p:spPr>
            <a:xfrm>
              <a:off x="-1319308" y="838200"/>
              <a:ext cx="8543227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dirty="0">
                  <a:solidFill>
                    <a:srgbClr val="3A0101"/>
                  </a:solidFill>
                  <a:latin typeface="Belugia" panose="02000503000000000000" pitchFamily="2" charset="0"/>
                  <a:cs typeface="Times New Roman" pitchFamily="18" charset="0"/>
                </a:rPr>
                <a:t>DISTANCES</a:t>
              </a:r>
              <a:endParaRPr lang="en-IN" sz="4000" dirty="0">
                <a:solidFill>
                  <a:srgbClr val="3A0101"/>
                </a:solidFill>
                <a:latin typeface="Belugia" panose="02000503000000000000" pitchFamily="2" charset="0"/>
                <a:cs typeface="Times New Roman" pitchFamily="18" charset="0"/>
              </a:endParaRPr>
            </a:p>
          </p:txBody>
        </p:sp>
        <p:pic>
          <p:nvPicPr>
            <p:cNvPr id="10" name="Picture 9" descr="A map pointer with a bridge and a city&#10;&#10;Description automatically generated with medium confidence">
              <a:extLst>
                <a:ext uri="{FF2B5EF4-FFF2-40B4-BE49-F238E27FC236}">
                  <a16:creationId xmlns:a16="http://schemas.microsoft.com/office/drawing/2014/main" id="{D9D9FC21-1B1C-0A54-6955-0DF989273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3719" y="914400"/>
              <a:ext cx="8079732" cy="5029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287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6B5B3-82DF-347F-A150-ACBC7207D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68F0953-F833-1C86-68A9-26DE665084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" y="0"/>
            <a:ext cx="1124743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04328C-129D-D3EF-42F0-7461DF6145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59" y="496099"/>
            <a:ext cx="9943360" cy="586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80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50CF1C-B31A-DC64-B998-F6B83F00E1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9D48E9E-1670-A730-163F-7733EA4EA2EA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AERIAL VIEW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2ED2F0-9C61-08E2-C960-CA7DACFF94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9479F3-B81D-0EBA-DF85-FF96DA82D8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58" y="1219200"/>
            <a:ext cx="9982200" cy="4934839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B99BE9AB-82F6-59E4-224B-C982826BE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85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7CA78-C6F2-B31F-3864-148B89CD4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4CFB00-16F9-F54B-2A2E-8D59F0926B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17E121-A6C9-0B93-A95A-66C4FD9075B3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NIGHT AERIAL VIEW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B79B70-5BAE-B30F-EDAD-65F878D0CB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1FD4BF-7061-746D-4DF3-52783A88E4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8"/>
          <a:stretch/>
        </p:blipFill>
        <p:spPr>
          <a:xfrm>
            <a:off x="518319" y="1295400"/>
            <a:ext cx="10287000" cy="4876800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91194E0D-D48D-F745-1087-C44F49D10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08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882C9-5CB0-E454-1697-CD2D4C64A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F9DF20-44FB-DE6F-E0DF-75B0EF72D6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5D6AC81-CAF3-1A1C-F735-FE37248FD08E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ENTRY GATE 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EFFC958-B0F5-F9D6-F5BF-CC4EBAA353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65B47B-31BC-AF0B-296F-21AD27F458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3" b="5442"/>
          <a:stretch/>
        </p:blipFill>
        <p:spPr>
          <a:xfrm>
            <a:off x="785019" y="1273629"/>
            <a:ext cx="9677400" cy="4887490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F386BC14-9354-0428-E712-04B469963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441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8A447-4BF6-D711-360A-ECEC77A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862D38-6565-999C-886E-8C0CFB4E8C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8C6EBA7-45C2-2244-ADB6-C2CD789B12CC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PARK AERIAL VIEW 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25AA13-EEBE-4B94-95B0-6E9411B8A0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00934ED-2372-887E-4300-6D77C5D82B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69"/>
          <a:stretch/>
        </p:blipFill>
        <p:spPr>
          <a:xfrm>
            <a:off x="518319" y="1277471"/>
            <a:ext cx="10134600" cy="4818529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3893516B-E479-77A2-D486-9217FA176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73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EAA20-3984-DAFC-A982-729F0CBF5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81B32D-8E86-CABC-3D83-7C64E8E6F1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5A06CB6-7909-E0EF-2B3E-ABDACCFD99F0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COMMUNITY HALL 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F62B15-B5C7-D328-39B8-0CDB68BC4A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FD372C-5318-541C-A2D9-BCDE85EB83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9"/>
          <a:stretch/>
        </p:blipFill>
        <p:spPr>
          <a:xfrm>
            <a:off x="510752" y="1219200"/>
            <a:ext cx="10153812" cy="4951378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5564F410-5123-F70B-0F30-5C971CC81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83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6BC06-7123-AC2D-A550-D53940A0F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C7032C-55F0-0D26-C94B-45B2035319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6BCC61B-B362-3E12-936D-FD5BB0EC5BCE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OPEN AIR THEATER 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44A343-4006-24A4-F480-8E61A7AD9F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9AA9F2-4B7F-6813-37BB-E2A5D53F0A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0" b="8114"/>
          <a:stretch/>
        </p:blipFill>
        <p:spPr>
          <a:xfrm>
            <a:off x="467367" y="1219200"/>
            <a:ext cx="10312703" cy="4951378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E00153A3-A905-8664-6DEB-2402095BD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340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816AB-722B-C0C2-1B52-54D3EEBBB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0E073D-7E27-83C3-D734-84B7A8A846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A1ED4CB-4470-0062-E1E8-4D8B53DF3CE6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PARK FOUNTAIN 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064875-39A6-0086-0160-39ADF46FCE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ACF766-9620-7D61-8B27-3D428A8434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0"/>
          <a:stretch/>
        </p:blipFill>
        <p:spPr>
          <a:xfrm>
            <a:off x="678509" y="1295400"/>
            <a:ext cx="9890420" cy="4875178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A628E124-7F60-D53E-9E9E-D8320D73F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623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C024D-BF9E-BD3A-0F49-5E7773F51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6A4AD2-BFD2-EC4D-CD1D-20DA2179B4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D1E7F08-E925-E1B7-A0B5-7A3BCC041801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PARK PERGOLA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9C86D0-5F62-5592-A3FD-FD6571E907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6C44EA-BBE5-BDEF-B0B3-E3AF9AE108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7" b="7085"/>
          <a:stretch/>
        </p:blipFill>
        <p:spPr>
          <a:xfrm>
            <a:off x="625401" y="1219199"/>
            <a:ext cx="9951318" cy="5027579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861B8B55-8324-F0E6-D80E-9915E2588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82D92B11-7799-459A-EDB6-FAB1B451C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08" y="7439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1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9B05C-D260-E05A-1372-B54CC8645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4CEDDD-2073-DCB4-7D99-63C934424B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CB50682-3BEA-5C43-590A-FE6D3FD4E811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BONFIRE 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A29F59-18E9-3204-1449-C5DC289EF7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7C631E2-C499-B01E-D48A-B5DBBE73EC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76"/>
          <a:stretch/>
        </p:blipFill>
        <p:spPr>
          <a:xfrm>
            <a:off x="590322" y="1286435"/>
            <a:ext cx="10066794" cy="4876799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BB715014-AA3E-F7D4-6B6A-FA2790305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46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CBD85-7B8A-EC20-AFC0-A86368BF0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682466-FEE9-43A2-80FE-EE38D21B7F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55D3EC6-E92C-E196-D51E-1FE01458D36A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SELFIE POINT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D53BBE-46DD-DAF4-CBD8-1AD2544E5C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68A55E-EDEC-42D4-6871-6C3FF452B0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1"/>
          <a:stretch/>
        </p:blipFill>
        <p:spPr>
          <a:xfrm>
            <a:off x="730686" y="1219200"/>
            <a:ext cx="9786065" cy="4951378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C2B75764-3D47-2ACF-00BD-49FBADC38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5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26661-8BD7-E590-9DD1-8EFB462C2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AA1F1D-BDE7-B57B-F1E4-4A5CF74A0F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98379E7-E130-2B8E-A832-0FE6F013339C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WATER POND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5458B8-A453-F87E-F563-CE551923CA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F3BB3E-FE7C-6E96-A45F-5BAFD9FEE0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3"/>
          <a:stretch/>
        </p:blipFill>
        <p:spPr>
          <a:xfrm>
            <a:off x="1015658" y="1219200"/>
            <a:ext cx="9144000" cy="4969000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2D783BCB-5CDA-4EC4-2C93-4E6E09CED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48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DF1EE-B588-23F7-4124-A70A92B9C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E8893A-B2B2-2B7C-D91A-ADD90258AF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70593EB-0591-D3A6-E94D-398AA0CABA57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PARK ENTRY GATE PERGOLA 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D3C0B7-2C82-42AF-D5BE-E4676E08D3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894D71-8573-BC78-4886-AF7A38A433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8" b="2825"/>
          <a:stretch/>
        </p:blipFill>
        <p:spPr>
          <a:xfrm>
            <a:off x="670719" y="1239931"/>
            <a:ext cx="9906000" cy="4978272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5694239F-41F2-A031-B66B-630383528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49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24B07-79E4-898B-11BB-DB8E4DD25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F41A8E-D517-709D-B17D-DDA041928E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7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5CF90CD-A812-0D06-F9EB-65B3ADB0FBC9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TORAN DWAR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BDDE33-C2AD-B48A-DFB2-FA91E81F4C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F0D276-E671-698F-C75E-52852C2A30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1822"/>
          <a:stretch/>
        </p:blipFill>
        <p:spPr>
          <a:xfrm>
            <a:off x="668263" y="1295400"/>
            <a:ext cx="9832256" cy="4876799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1807D03F-23FA-53A2-E629-7D3BEE127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99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198FE-463C-7600-D8BB-4C5A3C7DE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7D9585-6490-B8C3-0BC5-702F066AB4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2BAB1DE-6370-27DB-C776-8F9126991C6B}"/>
              </a:ext>
            </a:extLst>
          </p:cNvPr>
          <p:cNvSpPr/>
          <p:nvPr/>
        </p:nvSpPr>
        <p:spPr>
          <a:xfrm>
            <a:off x="1809641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PARK AERIAL VIEW 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3ED8D2-A121-625E-1EAC-495BA3BFDE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9D61A2-19BE-39B5-D896-3DA6BF9F73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" t="4616" b="3045"/>
          <a:stretch/>
        </p:blipFill>
        <p:spPr>
          <a:xfrm>
            <a:off x="459937" y="1295400"/>
            <a:ext cx="10345382" cy="4876800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252EDB42-C571-04CC-E503-DB34178CE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596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C3439-16E2-B98D-FF80-B91A9193D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4E4AC9-6489-8BFF-0547-5E42B0022A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C8508F3-74FC-B550-21C1-C526A06813B9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TEMPLE 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6105C6-DB47-DDDD-ADAF-DED8AD747D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4121E0-AB66-31E9-55E2-50279D38BF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0" r="1480" b="11897"/>
          <a:stretch/>
        </p:blipFill>
        <p:spPr>
          <a:xfrm>
            <a:off x="517314" y="1234440"/>
            <a:ext cx="10211805" cy="4861560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0145B9C8-5D7A-BE46-1355-4E3B84410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504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4FE96-B46F-79DD-C64B-1BC4D6E89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DD9489-FA79-01C7-ED60-32EF4DF335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65F1717-25BE-2A53-B148-2466B048C095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SELFIE POINT 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46B22E-ACD3-016F-788B-B59DD06E4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52010C-AAF5-F837-B61A-0FFE8DA85C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3" b="7694"/>
          <a:stretch/>
        </p:blipFill>
        <p:spPr>
          <a:xfrm>
            <a:off x="352015" y="1286434"/>
            <a:ext cx="10453304" cy="4885765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E247B8BB-8964-D18F-3577-FE721A322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32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B66BB-2C06-97CA-834C-811017E2D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43FF7F-6661-5470-997C-DCF366BA86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F300CE7-58ED-CD5D-ABE3-30ED22F253E5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KIDS PLAY AREA 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22BC68-20D5-AED7-EB1D-5C59443FE8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EA6F83-BE3F-118E-0AD8-EAA1A14171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95"/>
          <a:stretch/>
        </p:blipFill>
        <p:spPr>
          <a:xfrm>
            <a:off x="632619" y="1290918"/>
            <a:ext cx="9982200" cy="4913430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118480AF-C6A6-85C2-1ABB-C360CEA5D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10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97846-D4DB-06ED-587B-DC62DCAA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40803B-03B5-2BD5-9EE2-84257483F8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5D07339-1A85-17C4-7251-690EA24E82C0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OPEN AIR GYM 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1C82FDF-410E-AD8F-3939-92FD787173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C7F1CA-2968-9CBD-2322-CE82668B27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95"/>
          <a:stretch/>
        </p:blipFill>
        <p:spPr>
          <a:xfrm>
            <a:off x="594519" y="1272988"/>
            <a:ext cx="10080083" cy="4899212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9A56D5BC-39BA-C75B-F5C4-65BC488AF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724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9304E-5AC0-0CBD-AC91-069D0A9B3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3C5B59-5D99-6BA7-E462-F06E113AD4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37337BC-B49B-6BD8-A675-8AC67BEB7583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PARK AERIAL VIEW 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A5294F-8C22-6129-5363-52B35AC9BA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42197D-BEA8-E450-37EF-DDD143BFA5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" b="4674"/>
          <a:stretch/>
        </p:blipFill>
        <p:spPr>
          <a:xfrm>
            <a:off x="584513" y="1295400"/>
            <a:ext cx="10006290" cy="4875178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54477DC8-35B1-6B74-3FA2-E31F946A9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62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E87C7-F139-642D-D8E9-4EBB654B6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6568FA-2AD8-DDA0-AD24-995E53A9EB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44A15B6-1E13-6A19-DB9E-E5FEF1025B1D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PARK STATUE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831C624-00D7-A969-B052-255873B87F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39B54E-BBDE-8993-B680-FF8FD67B6A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00"/>
          <a:stretch/>
        </p:blipFill>
        <p:spPr>
          <a:xfrm>
            <a:off x="670719" y="1268506"/>
            <a:ext cx="9963060" cy="4903694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DF53E2CC-4BE4-F0CA-F41C-69F3861EE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41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EEF54-0B75-75AF-6BF0-0982251AF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A0A80E-3768-5FE7-6C92-B8E8FBFA82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4CAFE9-9228-EE9D-B937-2A2500B4C979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OPEN AIR RESTAURANT AREA 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6AC7DC-DB3D-0850-53EF-ABD2DEE5BE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371493-5FBD-0E94-D8F5-6912AA05E1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7" t="10202" r="3339" b="12590"/>
          <a:stretch/>
        </p:blipFill>
        <p:spPr>
          <a:xfrm>
            <a:off x="515872" y="1297022"/>
            <a:ext cx="10213247" cy="4875178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C7AE56FB-C361-4F4E-39E1-F4209EA6C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71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E2282-6CAE-B468-DA46-ED4E9325A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B1CD91-6697-081B-9A0B-8DD0C70B5C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5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C24AEE9-1E75-9367-4BD6-0332B31DBA85}"/>
              </a:ext>
            </a:extLst>
          </p:cNvPr>
          <p:cNvSpPr/>
          <p:nvPr/>
        </p:nvSpPr>
        <p:spPr>
          <a:xfrm>
            <a:off x="1754393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OPEN AIR RESTAURANT AREA 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194531-CA0F-734C-E8D9-6259F95AB8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593" y="611222"/>
            <a:ext cx="1233681" cy="5211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0A5D6E-3CE4-0B71-86E1-4029DDA6F7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39"/>
          <a:stretch/>
        </p:blipFill>
        <p:spPr>
          <a:xfrm>
            <a:off x="687593" y="1295400"/>
            <a:ext cx="9995925" cy="4951378"/>
          </a:xfrm>
          <a:prstGeom prst="rect">
            <a:avLst/>
          </a:prstGeom>
        </p:spPr>
      </p:pic>
      <p:pic>
        <p:nvPicPr>
          <p:cNvPr id="4" name="Picture 3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006262CD-0A12-61BF-9D31-EAB57237A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49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14DD9-7AAD-FE78-376B-30C9A0366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3966BF-9A0A-6479-1EA5-720F23FFA2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2AEF335-E842-17CD-E966-5FE855F3699A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INTERLOCKING TILES ROAD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18806C-E4AE-4A48-6853-6AC4828054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737DF6-5A44-C22E-99FE-A6A717C067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72"/>
          <a:stretch/>
        </p:blipFill>
        <p:spPr>
          <a:xfrm>
            <a:off x="512779" y="1295400"/>
            <a:ext cx="10292540" cy="4876800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E81D56DC-3226-0EF5-8569-3DD9A65A0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514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B079E-B51B-B560-BF96-9340CF18A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C8F191-E5A2-B87B-BAA0-5567F65DAA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F8CBB3D-9FD6-59A3-7EA9-780F5C552609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BLOCK BOUNDARY 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A272E9-55A9-D4F5-067D-5E39F00301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F3703F-E25F-38F6-B894-8A19953858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69"/>
          <a:stretch/>
        </p:blipFill>
        <p:spPr>
          <a:xfrm>
            <a:off x="442118" y="1295400"/>
            <a:ext cx="10337723" cy="4834039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4F683B73-4F65-457B-083F-F171BCB8C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18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A20B7-4FC8-9D52-EF85-8389CF093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27D496-AE43-6394-5D59-43995901D0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60E1B7F-76A1-E93A-E0C7-7F94A2BAF0C2}"/>
              </a:ext>
            </a:extLst>
          </p:cNvPr>
          <p:cNvSpPr/>
          <p:nvPr/>
        </p:nvSpPr>
        <p:spPr>
          <a:xfrm>
            <a:off x="1697380" y="611222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PLOT DEMARCATION 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5958F0-AA98-2FA4-634E-E60FAE6DBE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9A8AEC-80CE-66E8-1F38-86B257A8D0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" t="14148" r="1648"/>
          <a:stretch/>
        </p:blipFill>
        <p:spPr>
          <a:xfrm>
            <a:off x="594519" y="1319107"/>
            <a:ext cx="9906000" cy="4899095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0780719E-A3CE-8FE9-4AA6-0D2F20FB6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56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64209-C8C6-2E90-AEAE-CBC1020DA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72F8E8-9941-B7C1-A801-1BAF6D8AE4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47437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ADCE67-5387-966D-E632-4E164832DA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4AC4AC-500E-9F4B-4693-2208069E81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8" t="3976" r="1353" b="12207"/>
          <a:stretch/>
        </p:blipFill>
        <p:spPr>
          <a:xfrm>
            <a:off x="632619" y="1213866"/>
            <a:ext cx="9982200" cy="490353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E00B00F-1FFD-6CE9-FE38-C1812E51AE47}"/>
              </a:ext>
            </a:extLst>
          </p:cNvPr>
          <p:cNvSpPr/>
          <p:nvPr/>
        </p:nvSpPr>
        <p:spPr>
          <a:xfrm>
            <a:off x="1768023" y="505980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STREET DEMARCATION 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4" name="Picture 3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4A6E20B4-730B-7459-9CB0-A1ABFB887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29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F816C-4BF8-074D-AD2A-B7A57E174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090D8C-46F6-84D6-0223-E25866B7E9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4ED825B-217C-0361-1632-AF1D1D82F90D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STREET LIGHT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4C5E28-A9CB-2313-A86F-3F40BA0362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3BBFD2-0C39-A970-EFB4-D46FCC4A3C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" t="-3218" r="876" b="799"/>
          <a:stretch/>
        </p:blipFill>
        <p:spPr>
          <a:xfrm>
            <a:off x="837352" y="1132332"/>
            <a:ext cx="9572734" cy="5043164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CFF91BD3-481E-EAD2-04F7-C7FD27ADA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88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CE060-925F-E430-E50F-166309E10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1F4430-E29C-B44B-1B61-906FF5E78D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01063DF-4066-AE1D-6E52-13172D7FCA12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OHSR/CWR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8DD930-EFCA-2C9F-D042-92119E5541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896F70-99B6-4DA3-2008-EBFDB2D2EB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40"/>
          <a:stretch/>
        </p:blipFill>
        <p:spPr>
          <a:xfrm>
            <a:off x="495630" y="1281953"/>
            <a:ext cx="10256177" cy="4876800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8E4D1B11-4946-A695-3D90-99CA6AE12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01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51F57-B0B4-E23F-7640-46DBEA63D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FDEA77-1896-7D2B-0D85-CA585B7BDF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75604FA-C27C-8C13-4611-959150ED5861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SHOPPING CENTER 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9AC0D1-5914-0A88-1C27-0EF6A2502F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E4C3DA-6707-296D-4229-B639AE47B0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7" b="11194"/>
          <a:stretch/>
        </p:blipFill>
        <p:spPr>
          <a:xfrm>
            <a:off x="396896" y="1259541"/>
            <a:ext cx="10408423" cy="4912659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BACA5849-B8E4-5867-B18F-F89BA96EE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64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CFABC-8CBE-B854-97C3-0B1FBB4F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0D1924-ABE7-7328-7EBF-8D573DF024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D2762A2-3329-3CD9-1696-B9EE1C167BED}"/>
              </a:ext>
            </a:extLst>
          </p:cNvPr>
          <p:cNvSpPr/>
          <p:nvPr/>
        </p:nvSpPr>
        <p:spPr>
          <a:xfrm>
            <a:off x="1932277" y="485062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OUTER BOUNDARY ON SITE 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49C008-218D-2B3D-8445-3428DB318B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1E6F1F-AF53-B7FD-61D1-17073F4E2A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48" y="1132332"/>
            <a:ext cx="9055941" cy="5091488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F3DD4B87-D4DD-6840-1990-9C4080A74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18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A70C3-2F1F-DBA2-1A5A-8DAD8D313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6E063B-6979-EA3D-A884-E874BE3B30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51E2E94-47A3-13E8-DF1A-792F03F35F9B}"/>
              </a:ext>
            </a:extLst>
          </p:cNvPr>
          <p:cNvSpPr/>
          <p:nvPr/>
        </p:nvSpPr>
        <p:spPr>
          <a:xfrm>
            <a:off x="1932277" y="485062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BLOCK BOUNDARY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119CA4-B099-FE08-4B16-70EE91A3FD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62C02E-41CC-51F4-7497-935EDC48FD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9" y="1192948"/>
            <a:ext cx="8686800" cy="4883948"/>
          </a:xfrm>
          <a:prstGeom prst="rect">
            <a:avLst/>
          </a:prstGeom>
        </p:spPr>
      </p:pic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314AA117-A2C3-16DA-5D45-A63D06333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71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88FC2-E916-4A6F-22BD-005128688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76B257-932E-9F92-8302-FB95EC9C50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24743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A813074-BACA-CA58-05EE-AFF4D1E97A29}"/>
              </a:ext>
            </a:extLst>
          </p:cNvPr>
          <p:cNvSpPr/>
          <p:nvPr/>
        </p:nvSpPr>
        <p:spPr>
          <a:xfrm>
            <a:off x="1737519" y="587514"/>
            <a:ext cx="7700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aith" pitchFamily="2" charset="0"/>
                <a:cs typeface="Times New Roman" pitchFamily="18" charset="0"/>
              </a:rPr>
              <a:t>EXTRA FACILITIES </a:t>
            </a:r>
            <a:endParaRPr lang="en-IN" sz="4000" b="1" dirty="0">
              <a:solidFill>
                <a:schemeClr val="tx1">
                  <a:lumMod val="65000"/>
                  <a:lumOff val="35000"/>
                </a:schemeClr>
              </a:solidFill>
              <a:latin typeface="Canaith" pitchFamily="2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9966E7-CC96-5170-0204-2FA20AF3D9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19" y="611222"/>
            <a:ext cx="1233681" cy="5211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30DCD6-3DB8-C5A0-0E49-DBA9B71D718C}"/>
              </a:ext>
            </a:extLst>
          </p:cNvPr>
          <p:cNvSpPr txBox="1"/>
          <p:nvPr/>
        </p:nvSpPr>
        <p:spPr>
          <a:xfrm>
            <a:off x="745755" y="1358504"/>
            <a:ext cx="963252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A78144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ndara" panose="020E0502030303020204" pitchFamily="34" charset="0"/>
              </a:rPr>
              <a:t>UNDERGROUND HARVESTING LINE NETWORK WITH HARVESTING BOARING</a:t>
            </a:r>
          </a:p>
          <a:p>
            <a:pPr marL="342900" indent="-342900">
              <a:buClr>
                <a:srgbClr val="A78144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ndara" panose="020E0502030303020204" pitchFamily="34" charset="0"/>
              </a:rPr>
              <a:t>UNDERGROUND SEWERAGE LINE NETWORK WITH STP</a:t>
            </a:r>
          </a:p>
          <a:p>
            <a:pPr marL="342900" indent="-342900">
              <a:buClr>
                <a:srgbClr val="A78144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ndara" panose="020E0502030303020204" pitchFamily="34" charset="0"/>
              </a:rPr>
              <a:t>UNDERGROUND WATER SUPPLY NETWORK </a:t>
            </a:r>
          </a:p>
          <a:p>
            <a:pPr marL="342900" indent="-342900">
              <a:buClr>
                <a:srgbClr val="A78144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ndara" panose="020E0502030303020204" pitchFamily="34" charset="0"/>
              </a:rPr>
              <a:t>UNDERGROUND ELECTRIFICATION SYSTEM</a:t>
            </a:r>
          </a:p>
          <a:p>
            <a:pPr marL="342900" indent="-342900">
              <a:buClr>
                <a:srgbClr val="A78144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ndara" panose="020E0502030303020204" pitchFamily="34" charset="0"/>
              </a:rPr>
              <a:t>OHSR AND CWR </a:t>
            </a:r>
          </a:p>
          <a:p>
            <a:pPr marL="342900" indent="-342900">
              <a:buClr>
                <a:srgbClr val="A78144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ndara" panose="020E0502030303020204" pitchFamily="34" charset="0"/>
              </a:rPr>
              <a:t>OUTER BOUNDARY</a:t>
            </a:r>
          </a:p>
          <a:p>
            <a:pPr marL="342900" indent="-342900">
              <a:buClr>
                <a:srgbClr val="A78144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ndara" panose="020E0502030303020204" pitchFamily="34" charset="0"/>
              </a:rPr>
              <a:t>ENTRY GATE WITH BOOM  </a:t>
            </a:r>
            <a:r>
              <a:rPr lang="en-US" sz="2000" dirty="0"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BARRIER</a:t>
            </a:r>
            <a:r>
              <a:rPr lang="en-US" sz="2000" dirty="0">
                <a:latin typeface="Candara" panose="020E0502030303020204" pitchFamily="34" charset="0"/>
              </a:rPr>
              <a:t> AND CCTV CAMERA </a:t>
            </a:r>
          </a:p>
          <a:p>
            <a:pPr marL="342900" indent="-342900">
              <a:buClr>
                <a:srgbClr val="A78144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ndara" panose="020E0502030303020204" pitchFamily="34" charset="0"/>
              </a:rPr>
              <a:t>PLOT AND STREET SIGNAGE </a:t>
            </a:r>
          </a:p>
          <a:p>
            <a:pPr marL="342900" indent="-342900">
              <a:buClr>
                <a:srgbClr val="A78144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ndara" panose="020E0502030303020204" pitchFamily="34" charset="0"/>
              </a:rPr>
              <a:t>PLOT BLOCK BOUNDARY</a:t>
            </a:r>
          </a:p>
          <a:p>
            <a:pPr marL="342900" indent="-342900">
              <a:buClr>
                <a:srgbClr val="A78144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ndara" panose="020E0502030303020204" pitchFamily="34" charset="0"/>
              </a:rPr>
              <a:t>SOLAR SYSTEM FOR COMMON AREA</a:t>
            </a:r>
          </a:p>
          <a:p>
            <a:pPr marL="342900" indent="-342900">
              <a:buClr>
                <a:srgbClr val="A78144"/>
              </a:buClr>
              <a:buFont typeface="Wingdings" panose="05000000000000000000" pitchFamily="2" charset="2"/>
              <a:buChar char="v"/>
            </a:pPr>
            <a:endParaRPr lang="en-US" sz="2000" dirty="0">
              <a:latin typeface="Candara" panose="020E0502030303020204" pitchFamily="34" charset="0"/>
            </a:endParaRPr>
          </a:p>
          <a:p>
            <a:pPr marL="342900" indent="-342900">
              <a:buClr>
                <a:srgbClr val="A78144"/>
              </a:buClr>
              <a:buFont typeface="Wingdings" panose="05000000000000000000" pitchFamily="2" charset="2"/>
              <a:buChar char="v"/>
            </a:pPr>
            <a:endParaRPr lang="en-US" sz="2000" dirty="0">
              <a:latin typeface="Candara" panose="020E0502030303020204" pitchFamily="34" charset="0"/>
            </a:endParaRPr>
          </a:p>
          <a:p>
            <a:pPr marL="342900" indent="-342900">
              <a:buClr>
                <a:srgbClr val="A78144"/>
              </a:buClr>
              <a:buFont typeface="Wingdings" panose="05000000000000000000" pitchFamily="2" charset="2"/>
              <a:buChar char="v"/>
            </a:pPr>
            <a:endParaRPr lang="en-US" sz="2000" dirty="0">
              <a:latin typeface="Candara" panose="020E0502030303020204" pitchFamily="34" charset="0"/>
            </a:endParaRPr>
          </a:p>
          <a:p>
            <a:pPr>
              <a:buClr>
                <a:srgbClr val="A78144"/>
              </a:buClr>
            </a:pPr>
            <a:endParaRPr lang="en-US" sz="2000" dirty="0">
              <a:latin typeface="Candara" panose="020E05020303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ECDB8A-D6FB-DBEC-286A-CFF2D5F5DECB}"/>
              </a:ext>
            </a:extLst>
          </p:cNvPr>
          <p:cNvSpPr txBox="1"/>
          <p:nvPr/>
        </p:nvSpPr>
        <p:spPr>
          <a:xfrm>
            <a:off x="869156" y="5638800"/>
            <a:ext cx="99036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b="1" dirty="0"/>
              <a:t>NOTE: </a:t>
            </a:r>
            <a:r>
              <a:rPr lang="en-IN" sz="2000" dirty="0"/>
              <a:t>ALL THE FACILITIES ARE COMMON FOR THE UPCOMMING PHASES OF THIS TOWNSHIP</a:t>
            </a:r>
          </a:p>
        </p:txBody>
      </p:sp>
      <p:pic>
        <p:nvPicPr>
          <p:cNvPr id="6" name="Picture 5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1C5F311A-009E-DDDC-B446-214A02389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591563"/>
            <a:ext cx="1042527" cy="5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21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979AC-8972-D216-0617-6AECF61A4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19232FE-93CD-0614-4E53-B5EF320F30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47437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2C75C67-6A08-625D-1C7D-D29A8FD45B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319" y="1330404"/>
            <a:ext cx="6069578" cy="25638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65322D3-1FEC-C515-B1AB-B6AF015B8D8C}"/>
              </a:ext>
            </a:extLst>
          </p:cNvPr>
          <p:cNvSpPr/>
          <p:nvPr/>
        </p:nvSpPr>
        <p:spPr>
          <a:xfrm>
            <a:off x="2306979" y="4302204"/>
            <a:ext cx="598374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6600" b="1" dirty="0">
                <a:solidFill>
                  <a:srgbClr val="5B5B63"/>
                </a:solidFill>
                <a:latin typeface="Belugia" panose="02000503000000000000" pitchFamily="2" charset="0"/>
                <a:cs typeface="Times New Roman" pitchFamily="18" charset="0"/>
              </a:rPr>
              <a:t>THANK YOU </a:t>
            </a:r>
          </a:p>
        </p:txBody>
      </p:sp>
      <p:pic>
        <p:nvPicPr>
          <p:cNvPr id="3" name="Picture 2" descr="\\server\D\Development Departement\PLANNING TEAM\FOR MARKETING WORK\sangam\New folder\photos\RIYASAT LOGO.png">
            <a:extLst>
              <a:ext uri="{FF2B5EF4-FFF2-40B4-BE49-F238E27FC236}">
                <a16:creationId xmlns:a16="http://schemas.microsoft.com/office/drawing/2014/main" id="{630E378F-AF47-64A2-FB5B-7DABF1B95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8" y="667762"/>
            <a:ext cx="1455944" cy="77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\\server\D\Development Departement\PLANNING TEAM\FOR MARKETING WORK\sangam\New folder\photos\GOKUL KRIPA LOGO.png">
            <a:extLst>
              <a:ext uri="{FF2B5EF4-FFF2-40B4-BE49-F238E27FC236}">
                <a16:creationId xmlns:a16="http://schemas.microsoft.com/office/drawing/2014/main" id="{C95D2BB6-A3EE-DD0D-8899-3F48E8902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919" y="672244"/>
            <a:ext cx="840431" cy="88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29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20931</TotalTime>
  <Words>191</Words>
  <Application>Microsoft Office PowerPoint</Application>
  <PresentationFormat>Custom</PresentationFormat>
  <Paragraphs>50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Belugia</vt:lpstr>
      <vt:lpstr>Calibri</vt:lpstr>
      <vt:lpstr>Canaith</vt:lpstr>
      <vt:lpstr>Candara</vt:lpstr>
      <vt:lpstr>Tw Cen MT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Riyasat</cp:lastModifiedBy>
  <cp:revision>162</cp:revision>
  <dcterms:created xsi:type="dcterms:W3CDTF">2023-12-12T09:36:33Z</dcterms:created>
  <dcterms:modified xsi:type="dcterms:W3CDTF">2025-02-14T12:58:58Z</dcterms:modified>
</cp:coreProperties>
</file>